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FF"/>
    <a:srgbClr val="FF66FF"/>
    <a:srgbClr val="99FF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C9FEF-C318-4BB9-99CF-E4334500CA1B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32AC4-A344-4043-A156-1D35869CC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32AC4-A344-4043-A156-1D35869CC6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4ECE9F1-5C01-4048-9F1D-867B18361000}" type="datetimeFigureOut">
              <a:rPr lang="en-US" smtClean="0"/>
              <a:pPr/>
              <a:t>8/25/2008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68261F-1DC5-4D92-ABB8-AEEE36796C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as.perkinelmer.com/Content/Images/smallImages/ForensicMont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9095946" cy="403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362200"/>
            <a:ext cx="6553200" cy="838200"/>
          </a:xfrm>
          <a:solidFill>
            <a:schemeClr val="accent1"/>
          </a:solidFill>
          <a:ln w="117475" cmpd="tri"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Physical Evidence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4" name="Picture 4" descr="http://las.perkinelmer.com/Content/Images/smallImages/ForensicMont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8032"/>
            <a:ext cx="4572000" cy="2029969"/>
          </a:xfrm>
          <a:prstGeom prst="rect">
            <a:avLst/>
          </a:prstGeom>
          <a:noFill/>
        </p:spPr>
      </p:pic>
      <p:pic>
        <p:nvPicPr>
          <p:cNvPr id="10246" name="Picture 6" descr="http://las.perkinelmer.com/Content/Images/smallImages/ForensicMont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3136" y="4801896"/>
            <a:ext cx="4630864" cy="2056104"/>
          </a:xfrm>
          <a:prstGeom prst="rect">
            <a:avLst/>
          </a:prstGeom>
          <a:noFill/>
        </p:spPr>
      </p:pic>
      <p:pic>
        <p:nvPicPr>
          <p:cNvPr id="7" name="Picture 4" descr="http://las.perkinelmer.com/Content/Images/smallImages/ForensicMont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2029969"/>
          </a:xfrm>
          <a:prstGeom prst="rect">
            <a:avLst/>
          </a:prstGeom>
          <a:noFill/>
        </p:spPr>
      </p:pic>
      <p:pic>
        <p:nvPicPr>
          <p:cNvPr id="8" name="Picture 4" descr="http://las.perkinelmer.com/Content/Images/smallImages/ForensicMont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2029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torontopolice.on.ca/forensics/images/la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542925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atimesblogs.latimes.com/photos/uncategorized/2008/03/28/lapd_crime_scene_photo.jpg"/>
          <p:cNvPicPr>
            <a:picLocks noChangeAspect="1" noChangeArrowheads="1"/>
          </p:cNvPicPr>
          <p:nvPr/>
        </p:nvPicPr>
        <p:blipFill>
          <a:blip r:embed="rId3"/>
          <a:srcRect t="8815" r="-1102" b="5239"/>
          <a:stretch>
            <a:fillRect/>
          </a:stretch>
        </p:blipFill>
        <p:spPr bwMode="auto">
          <a:xfrm>
            <a:off x="0" y="-13063"/>
            <a:ext cx="9372600" cy="688663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457200"/>
            <a:ext cx="3810000" cy="5852160"/>
          </a:xfrm>
          <a:solidFill>
            <a:schemeClr val="bg1"/>
          </a:solidFill>
          <a:ln cmpd="thickThin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Evidence is all objects that can establish…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that a crime has been committed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a link between a crime and its victim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a link between a crime and its perpetrator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rutv.com/graphics/shows/forensic_files/sub/aboutphoto-goggles.jpg"/>
          <p:cNvPicPr>
            <a:picLocks noChangeAspect="1" noChangeArrowheads="1"/>
          </p:cNvPicPr>
          <p:nvPr/>
        </p:nvPicPr>
        <p:blipFill>
          <a:blip r:embed="rId2"/>
          <a:srcRect l="8254" r="9349"/>
          <a:stretch>
            <a:fillRect/>
          </a:stretch>
        </p:blipFill>
        <p:spPr bwMode="auto">
          <a:xfrm>
            <a:off x="0" y="-1"/>
            <a:ext cx="9174296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The forensic scientist’s role is…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Identification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 is the physical object?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Comparison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it be linked to a specific individual?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Determine the probability that the suspect was involved with the crime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Expert testimony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ces.ca/images/upload/inside/forensic2.JPG"/>
          <p:cNvPicPr>
            <a:picLocks noChangeAspect="1" noChangeArrowheads="1"/>
          </p:cNvPicPr>
          <p:nvPr/>
        </p:nvPicPr>
        <p:blipFill>
          <a:blip r:embed="rId3"/>
          <a:srcRect r="4545" b="89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097493[1]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50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295400"/>
          </a:xfrm>
          <a:solidFill>
            <a:schemeClr val="accent2">
              <a:lumMod val="20000"/>
              <a:lumOff val="80000"/>
            </a:schemeClr>
          </a:solidFill>
          <a:ln w="53975" cmpd="thinThick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Physical evidence involves </a:t>
            </a:r>
            <a:r>
              <a:rPr lang="en-US" sz="2800" u="sng" dirty="0" smtClean="0">
                <a:solidFill>
                  <a:srgbClr val="0070C0"/>
                </a:solidFill>
              </a:rPr>
              <a:t>individual</a:t>
            </a:r>
            <a:r>
              <a:rPr lang="en-US" sz="2800" dirty="0" smtClean="0">
                <a:solidFill>
                  <a:srgbClr val="0070C0"/>
                </a:solidFill>
              </a:rPr>
              <a:t> characteristics and </a:t>
            </a:r>
            <a:r>
              <a:rPr lang="en-US" sz="2800" u="sng" dirty="0" smtClean="0">
                <a:solidFill>
                  <a:srgbClr val="0070C0"/>
                </a:solidFill>
              </a:rPr>
              <a:t>class</a:t>
            </a:r>
            <a:r>
              <a:rPr lang="en-US" sz="2800" dirty="0" smtClean="0">
                <a:solidFill>
                  <a:srgbClr val="0070C0"/>
                </a:solidFill>
              </a:rPr>
              <a:t> characteristics</a:t>
            </a: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/>
            </a:r>
            <a:br>
              <a:rPr lang="en-US" sz="6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endParaRPr lang="en-US" sz="6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8674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What does this mean?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trinstitute.com/images/D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70700" cy="68707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417638"/>
          </a:xfrm>
          <a:solidFill>
            <a:srgbClr val="FF66FF"/>
          </a:solidFill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99FFCC"/>
                </a:solidFill>
              </a:rPr>
              <a:t>What is individual characteristic evidence?</a:t>
            </a:r>
            <a:endParaRPr lang="en-US" sz="4400" dirty="0">
              <a:solidFill>
                <a:srgbClr val="99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010400" cy="448056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that associates a specific individual with a crime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Fingerprints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Lip-prints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Bullet markings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elfe.com/Images/morgellons%20fib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17638"/>
          </a:xfrm>
          <a:solidFill>
            <a:schemeClr val="accent1">
              <a:lumMod val="60000"/>
              <a:lumOff val="40000"/>
            </a:schemeClr>
          </a:solidFill>
          <a:ln w="539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What is class characteristic evidence?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80560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by itself that 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 an individual with a crime (group evidence)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99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Examples:</a:t>
            </a:r>
          </a:p>
          <a:p>
            <a:r>
              <a:rPr lang="en-US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Fibers</a:t>
            </a:r>
          </a:p>
          <a:p>
            <a:r>
              <a:rPr lang="en-US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type</a:t>
            </a:r>
          </a:p>
          <a:p>
            <a:r>
              <a:rPr lang="en-US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Shoeprints</a:t>
            </a:r>
          </a:p>
          <a:p>
            <a:r>
              <a:rPr lang="en-US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Tire tracks</a:t>
            </a:r>
            <a:endParaRPr lang="en-US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arm1.static.flickr.com/127/340382027_d3b12b094f.jpg?v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0400" y="1"/>
            <a:ext cx="4673600" cy="3505200"/>
          </a:xfrm>
          <a:prstGeom prst="rect">
            <a:avLst/>
          </a:prstGeom>
          <a:noFill/>
        </p:spPr>
      </p:pic>
      <p:pic>
        <p:nvPicPr>
          <p:cNvPr id="3074" name="Picture 2" descr="http://z.about.com/f/p/440/graphics/images/en/19450.jpg"/>
          <p:cNvPicPr>
            <a:picLocks noChangeAspect="1" noChangeArrowheads="1"/>
          </p:cNvPicPr>
          <p:nvPr/>
        </p:nvPicPr>
        <p:blipFill>
          <a:blip r:embed="rId3"/>
          <a:srcRect b="5521"/>
          <a:stretch>
            <a:fillRect/>
          </a:stretch>
        </p:blipFill>
        <p:spPr bwMode="auto">
          <a:xfrm>
            <a:off x="-1" y="0"/>
            <a:ext cx="4637531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solidFill>
            <a:schemeClr val="bg1"/>
          </a:solidFill>
          <a:ln w="50800">
            <a:solidFill>
              <a:srgbClr val="FF3399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Product rule in relation to class characteristic evidence</a:t>
            </a:r>
            <a:endParaRPr lang="en-US" dirty="0">
              <a:solidFill>
                <a:srgbClr val="FF66FF"/>
              </a:solidFill>
            </a:endParaRPr>
          </a:p>
        </p:txBody>
      </p:sp>
      <p:pic>
        <p:nvPicPr>
          <p:cNvPr id="3078" name="Picture 6" descr="http://www.mayindoorair.com/images/carpetfiber5.jpg"/>
          <p:cNvPicPr>
            <a:picLocks noChangeAspect="1" noChangeArrowheads="1"/>
          </p:cNvPicPr>
          <p:nvPr/>
        </p:nvPicPr>
        <p:blipFill>
          <a:blip r:embed="rId4"/>
          <a:srcRect b="6687"/>
          <a:stretch>
            <a:fillRect/>
          </a:stretch>
        </p:blipFill>
        <p:spPr bwMode="auto">
          <a:xfrm>
            <a:off x="0" y="3439668"/>
            <a:ext cx="4672596" cy="3418332"/>
          </a:xfrm>
          <a:prstGeom prst="rect">
            <a:avLst/>
          </a:prstGeom>
          <a:noFill/>
        </p:spPr>
      </p:pic>
      <p:pic>
        <p:nvPicPr>
          <p:cNvPr id="3080" name="Picture 8" descr="http://www.geocities.com/dtmcbride/reference/images/hair_dust.gif"/>
          <p:cNvPicPr>
            <a:picLocks noChangeAspect="1" noChangeArrowheads="1"/>
          </p:cNvPicPr>
          <p:nvPr/>
        </p:nvPicPr>
        <p:blipFill>
          <a:blip r:embed="rId5"/>
          <a:srcRect b="15214"/>
          <a:stretch>
            <a:fillRect/>
          </a:stretch>
        </p:blipFill>
        <p:spPr bwMode="auto">
          <a:xfrm>
            <a:off x="4648200" y="3428999"/>
            <a:ext cx="4495800" cy="339305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267200"/>
            <a:ext cx="6781800" cy="990600"/>
          </a:xfrm>
          <a:solidFill>
            <a:schemeClr val="accent2">
              <a:lumMod val="75000"/>
            </a:schemeClr>
          </a:solidFill>
          <a:ln w="889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Multiply the probability of each class characteristic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c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1000"/>
            <a:ext cx="4191000" cy="607391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4267200" cy="1143000"/>
          </a:xfrm>
          <a:solidFill>
            <a:schemeClr val="accent2">
              <a:lumMod val="75000"/>
            </a:schemeClr>
          </a:solidFill>
          <a:ln w="111125" cmpd="dbl">
            <a:solidFill>
              <a:srgbClr val="FF66FF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Trace Evidence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956560"/>
          </a:xfrm>
        </p:spPr>
        <p:txBody>
          <a:bodyPr>
            <a:normAutofit/>
          </a:bodyPr>
          <a:lstStyle/>
          <a:p>
            <a:r>
              <a:rPr lang="en-US" sz="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that is small in amount or small in size</a:t>
            </a:r>
            <a:endParaRPr lang="en-US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21681" cy="5791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1905000" cy="1219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FF"/>
                </a:solidFill>
              </a:rPr>
              <a:t>Crime </a:t>
            </a:r>
            <a:br>
              <a:rPr lang="en-US" dirty="0" smtClean="0">
                <a:solidFill>
                  <a:srgbClr val="FF66FF"/>
                </a:solidFill>
              </a:rPr>
            </a:br>
            <a:r>
              <a:rPr lang="en-US" dirty="0" smtClean="0">
                <a:solidFill>
                  <a:srgbClr val="FF66FF"/>
                </a:solidFill>
              </a:rPr>
              <a:t>Lab</a:t>
            </a:r>
            <a:endParaRPr lang="en-US" dirty="0">
              <a:solidFill>
                <a:srgbClr val="FF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09800"/>
            <a:ext cx="5029200" cy="4099560"/>
          </a:xfrm>
          <a:solidFill>
            <a:schemeClr val="bg1"/>
          </a:solidFill>
          <a:ln w="50800">
            <a:solidFill>
              <a:srgbClr val="00FF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science unit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unit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Firearms unit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examination unit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Photography unit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Toxicology unit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Latent fingerprint unit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Voiceprint analysis unit</a:t>
            </a:r>
          </a:p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of services; crime labs may vary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201</Words>
  <Application>Microsoft Office PowerPoint</Application>
  <PresentationFormat>On-screen Show (4:3)</PresentationFormat>
  <Paragraphs>50</Paragraphs>
  <Slides>10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Physical Evidence</vt:lpstr>
      <vt:lpstr>Slide 2</vt:lpstr>
      <vt:lpstr>The forensic scientist’s role is…</vt:lpstr>
      <vt:lpstr>   Physical evidence involves individual characteristics and class characteristics   </vt:lpstr>
      <vt:lpstr>What is individual characteristic evidence?</vt:lpstr>
      <vt:lpstr>What is class characteristic evidence?</vt:lpstr>
      <vt:lpstr>Product rule in relation to class characteristic evidence</vt:lpstr>
      <vt:lpstr>Trace Evidence </vt:lpstr>
      <vt:lpstr>Crime  Lab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Evidence</dc:title>
  <dc:creator>mawa78</dc:creator>
  <cp:lastModifiedBy> </cp:lastModifiedBy>
  <cp:revision>7</cp:revision>
  <dcterms:created xsi:type="dcterms:W3CDTF">2008-08-16T17:37:06Z</dcterms:created>
  <dcterms:modified xsi:type="dcterms:W3CDTF">2008-08-25T18:45:09Z</dcterms:modified>
</cp:coreProperties>
</file>